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9" r:id="rId7"/>
    <p:sldId id="291" r:id="rId8"/>
    <p:sldId id="292" r:id="rId9"/>
    <p:sldId id="293" r:id="rId10"/>
    <p:sldId id="290" r:id="rId11"/>
    <p:sldId id="295" r:id="rId12"/>
    <p:sldId id="294"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0"/>
    <p:restoredTop sz="94643"/>
  </p:normalViewPr>
  <p:slideViewPr>
    <p:cSldViewPr>
      <p:cViewPr>
        <p:scale>
          <a:sx n="70" d="100"/>
          <a:sy n="70" d="100"/>
        </p:scale>
        <p:origin x="1272" y="144"/>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190984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519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Line"/>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Line"/>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Lorem Ipsum Dolor"/>
          <p:cNvSpPr txBox="1">
            <a:spLocks noGrp="1"/>
          </p:cNvSpPr>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17" name="Title Text"/>
          <p:cNvSpPr txBox="1">
            <a:spLocks noGrp="1"/>
          </p:cNvSpPr>
          <p:nvPr>
            <p:ph type="title"/>
          </p:nvPr>
        </p:nvSpPr>
        <p:spPr>
          <a:xfrm>
            <a:off x="508000" y="4140200"/>
            <a:ext cx="7200900" cy="2413000"/>
          </a:xfrm>
          <a:prstGeom prst="rect">
            <a:avLst/>
          </a:prstGeom>
        </p:spPr>
        <p:txBody>
          <a:bodyPr/>
          <a:lstStyle>
            <a:lvl1pPr algn="l"/>
          </a:lstStyle>
          <a:p>
            <a:r>
              <a:t>Title Text</a:t>
            </a:r>
          </a:p>
        </p:txBody>
      </p:sp>
      <p:sp>
        <p:nvSpPr>
          <p:cNvPr id="18" name="Body Level One…"/>
          <p:cNvSpPr txBox="1">
            <a:spLocks noGrp="1"/>
          </p:cNvSpPr>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6"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6"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Lorem Ipsum Dolor"/>
          <p:cNvSpPr txBox="1">
            <a:spLocks noGrp="1"/>
          </p:cNvSpPr>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31" name="Image"/>
          <p:cNvSpPr>
            <a:spLocks noGrp="1"/>
          </p:cNvSpPr>
          <p:nvPr>
            <p:ph type="pic" idx="14"/>
          </p:nvPr>
        </p:nvSpPr>
        <p:spPr>
          <a:xfrm>
            <a:off x="596900" y="633461"/>
            <a:ext cx="11811000" cy="5207001"/>
          </a:xfrm>
          <a:prstGeom prst="rect">
            <a:avLst/>
          </a:prstGeom>
          <a:ln w="9525">
            <a:round/>
          </a:ln>
        </p:spPr>
        <p:txBody>
          <a:bodyPr lIns="91439" tIns="45719" rIns="91439" bIns="45719" anchor="t">
            <a:noAutofit/>
          </a:bodyPr>
          <a:lstStyle/>
          <a:p>
            <a:endParaRPr/>
          </a:p>
        </p:txBody>
      </p:sp>
      <p:sp>
        <p:nvSpPr>
          <p:cNvPr id="32" name="Title Text"/>
          <p:cNvSpPr txBox="1">
            <a:spLocks noGrp="1"/>
          </p:cNvSpPr>
          <p:nvPr>
            <p:ph type="title"/>
          </p:nvPr>
        </p:nvSpPr>
        <p:spPr>
          <a:xfrm>
            <a:off x="508000" y="6680200"/>
            <a:ext cx="7200900" cy="2413000"/>
          </a:xfrm>
          <a:prstGeom prst="rect">
            <a:avLst/>
          </a:prstGeom>
        </p:spPr>
        <p:txBody>
          <a:bodyPr/>
          <a:lstStyle>
            <a:lvl1pPr algn="l"/>
          </a:lstStyle>
          <a:p>
            <a:r>
              <a:t>Title Text</a:t>
            </a:r>
          </a:p>
        </p:txBody>
      </p:sp>
      <p:sp>
        <p:nvSpPr>
          <p:cNvPr id="33" name="Body Level One…"/>
          <p:cNvSpPr txBox="1">
            <a:spLocks noGrp="1"/>
          </p:cNvSpPr>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41" name="Title Text"/>
          <p:cNvSpPr txBox="1">
            <a:spLocks noGrp="1"/>
          </p:cNvSpPr>
          <p:nvPr>
            <p:ph type="title"/>
          </p:nvPr>
        </p:nvSpPr>
        <p:spPr>
          <a:xfrm>
            <a:off x="508000" y="3670300"/>
            <a:ext cx="11988800" cy="2413000"/>
          </a:xfrm>
          <a:prstGeom prst="rect">
            <a:avLst/>
          </a:prstGeom>
        </p:spPr>
        <p:txBody>
          <a:bodyPr/>
          <a:lstStyle/>
          <a:p>
            <a:r>
              <a:t>Title Text</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9" name="Line"/>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Line"/>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Lorem Ipsum Dolor"/>
          <p:cNvSpPr txBox="1">
            <a:spLocks noGrp="1"/>
          </p:cNvSpPr>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sz="2400" i="1"/>
            </a:lvl1pPr>
          </a:lstStyle>
          <a:p>
            <a:r>
              <a:t>Lorem Ipsum Dolor</a:t>
            </a:r>
          </a:p>
        </p:txBody>
      </p:sp>
      <p:sp>
        <p:nvSpPr>
          <p:cNvPr id="52" name="Image"/>
          <p:cNvSpPr>
            <a:spLocks noGrp="1"/>
          </p:cNvSpPr>
          <p:nvPr>
            <p:ph type="pic" sz="half" idx="14"/>
          </p:nvPr>
        </p:nvSpPr>
        <p:spPr>
          <a:xfrm>
            <a:off x="6818219" y="647699"/>
            <a:ext cx="5588001" cy="8331201"/>
          </a:xfrm>
          <a:prstGeom prst="rect">
            <a:avLst/>
          </a:prstGeom>
          <a:ln w="9525">
            <a:round/>
          </a:ln>
        </p:spPr>
        <p:txBody>
          <a:bodyPr lIns="91439" tIns="45719" rIns="91439" bIns="45719" anchor="t">
            <a:noAutofit/>
          </a:bodyPr>
          <a:lstStyle/>
          <a:p>
            <a:endParaRPr/>
          </a:p>
        </p:txBody>
      </p:sp>
      <p:sp>
        <p:nvSpPr>
          <p:cNvPr id="53" name="Title Text"/>
          <p:cNvSpPr txBox="1">
            <a:spLocks noGrp="1"/>
          </p:cNvSpPr>
          <p:nvPr>
            <p:ph type="title"/>
          </p:nvPr>
        </p:nvSpPr>
        <p:spPr>
          <a:xfrm>
            <a:off x="508000" y="2806700"/>
            <a:ext cx="5676900" cy="2032000"/>
          </a:xfrm>
          <a:prstGeom prst="rect">
            <a:avLst/>
          </a:prstGeom>
        </p:spPr>
        <p:txBody>
          <a:bodyPr/>
          <a:lstStyle>
            <a:lvl1pPr algn="l">
              <a:defRPr sz="5600"/>
            </a:lvl1pPr>
          </a:lstStyle>
          <a:p>
            <a:r>
              <a:t>Title Text</a:t>
            </a:r>
          </a:p>
        </p:txBody>
      </p:sp>
      <p:sp>
        <p:nvSpPr>
          <p:cNvPr id="54" name="Body Level One…"/>
          <p:cNvSpPr txBox="1">
            <a:spLocks noGrp="1"/>
          </p:cNvSpPr>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Body Level One…"/>
          <p:cNvSpPr txBox="1">
            <a:spLocks noGrp="1"/>
          </p:cNvSpPr>
          <p:nvPr>
            <p:ph type="body" idx="1"/>
          </p:nvPr>
        </p:nvSpPr>
        <p:spPr>
          <a:xfrm>
            <a:off x="508000" y="1270000"/>
            <a:ext cx="11988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6856319" y="4772799"/>
            <a:ext cx="5499101" cy="4229101"/>
          </a:xfrm>
          <a:prstGeom prst="rect">
            <a:avLst/>
          </a:prstGeom>
          <a:ln w="9525">
            <a:round/>
          </a:ln>
        </p:spPr>
        <p:txBody>
          <a:bodyPr lIns="91439" tIns="45719" rIns="91439" bIns="45719" anchor="t">
            <a:noAutofit/>
          </a:bodyPr>
          <a:lstStyle/>
          <a:p>
            <a:endParaRPr/>
          </a:p>
        </p:txBody>
      </p:sp>
      <p:sp>
        <p:nvSpPr>
          <p:cNvPr id="98" name="Image"/>
          <p:cNvSpPr>
            <a:spLocks noGrp="1"/>
          </p:cNvSpPr>
          <p:nvPr>
            <p:ph type="pic" sz="quarter" idx="14"/>
          </p:nvPr>
        </p:nvSpPr>
        <p:spPr>
          <a:xfrm>
            <a:off x="6860562" y="609600"/>
            <a:ext cx="5499101" cy="3530600"/>
          </a:xfrm>
          <a:prstGeom prst="rect">
            <a:avLst/>
          </a:prstGeom>
          <a:ln w="9525">
            <a:round/>
          </a:ln>
        </p:spPr>
        <p:txBody>
          <a:bodyPr lIns="91439" tIns="45719" rIns="91439" bIns="45719" anchor="t">
            <a:noAutofit/>
          </a:bodyPr>
          <a:lstStyle/>
          <a:p>
            <a:endParaRPr/>
          </a:p>
        </p:txBody>
      </p:sp>
      <p:sp>
        <p:nvSpPr>
          <p:cNvPr id="99" name="Image"/>
          <p:cNvSpPr>
            <a:spLocks noGrp="1"/>
          </p:cNvSpPr>
          <p:nvPr>
            <p:ph type="pic" sz="half" idx="15"/>
          </p:nvPr>
        </p:nvSpPr>
        <p:spPr>
          <a:xfrm>
            <a:off x="557119" y="609599"/>
            <a:ext cx="5588001" cy="8394701"/>
          </a:xfrm>
          <a:prstGeom prst="rect">
            <a:avLst/>
          </a:prstGeom>
          <a:ln w="9525">
            <a:round/>
          </a:ln>
        </p:spPr>
        <p:txBody>
          <a:bodyPr lIns="91439" tIns="45719" rIns="91439" bIns="45719" anchor="t">
            <a:noAutofit/>
          </a:bodyPr>
          <a:lstStyle/>
          <a:p>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7" name="–Johnny Appleseed"/>
          <p:cNvSpPr txBox="1">
            <a:spLocks noGrp="1"/>
          </p:cNvSpPr>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sz="3000" i="1"/>
            </a:lvl1pPr>
          </a:lstStyle>
          <a:p>
            <a:r>
              <a:t>–Johnny Appleseed</a:t>
            </a:r>
          </a:p>
        </p:txBody>
      </p:sp>
      <p:sp>
        <p:nvSpPr>
          <p:cNvPr id="108"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lvl1pPr>
          </a:lstStyle>
          <a:p>
            <a:r>
              <a:t>“Type a quote here.” </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Line"/>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Title Text"/>
          <p:cNvSpPr txBox="1">
            <a:spLocks noGrp="1"/>
          </p:cNvSpPr>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5" name="Body Level One…"/>
          <p:cNvSpPr txBox="1">
            <a:spLocks noGrp="1"/>
          </p:cNvSpPr>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txStyles>
    <p:titleStyle>
      <a:lvl1pPr marL="0" marR="0" indent="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1pPr>
      <a:lvl2pPr marL="0" marR="0" indent="228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Vehicle Loan Digital Marketing…"/>
          <p:cNvSpPr txBox="1">
            <a:spLocks noGrp="1"/>
          </p:cNvSpPr>
          <p:nvPr>
            <p:ph type="subTitle" sz="quarter" idx="1"/>
          </p:nvPr>
        </p:nvSpPr>
        <p:spPr>
          <a:xfrm>
            <a:off x="3350066" y="0"/>
            <a:ext cx="6457067" cy="1718657"/>
          </a:xfrm>
          <a:prstGeom prst="rect">
            <a:avLst/>
          </a:prstGeom>
        </p:spPr>
        <p:txBody>
          <a:bodyPr/>
          <a:lstStyle/>
          <a:p>
            <a:pPr algn="ctr">
              <a:defRPr sz="3600">
                <a:latin typeface="Arial"/>
                <a:ea typeface="Arial"/>
                <a:cs typeface="Arial"/>
                <a:sym typeface="Arial"/>
              </a:defRPr>
            </a:pPr>
            <a:r>
              <a:rPr lang="en-US" dirty="0"/>
              <a:t>1000 movies data Analysis</a:t>
            </a:r>
            <a:endParaRPr dirty="0"/>
          </a:p>
          <a:p>
            <a:pPr algn="ctr">
              <a:defRPr>
                <a:latin typeface="Arial"/>
                <a:ea typeface="Arial"/>
                <a:cs typeface="Arial"/>
                <a:sym typeface="Arial"/>
              </a:defRPr>
            </a:pPr>
            <a:r>
              <a:rPr dirty="0"/>
              <a:t>by </a:t>
            </a:r>
            <a:r>
              <a:rPr lang="en-US" dirty="0" err="1"/>
              <a:t>Prabuddha</a:t>
            </a:r>
            <a:r>
              <a:rPr lang="en-US" dirty="0"/>
              <a:t> </a:t>
            </a:r>
            <a:r>
              <a:rPr lang="en-US" dirty="0" err="1"/>
              <a:t>Wanjare</a:t>
            </a:r>
            <a:endParaRPr dirty="0"/>
          </a:p>
        </p:txBody>
      </p:sp>
      <p:pic>
        <p:nvPicPr>
          <p:cNvPr id="10" name="Picture 9">
            <a:extLst>
              <a:ext uri="{FF2B5EF4-FFF2-40B4-BE49-F238E27FC236}">
                <a16:creationId xmlns:a16="http://schemas.microsoft.com/office/drawing/2014/main" id="{4D78AC2F-9BB2-B34E-8855-E530F5E28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1676400"/>
            <a:ext cx="10820400" cy="7713762"/>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FFCU Business Model"/>
          <p:cNvSpPr txBox="1">
            <a:spLocks noGrp="1"/>
          </p:cNvSpPr>
          <p:nvPr>
            <p:ph type="title"/>
          </p:nvPr>
        </p:nvSpPr>
        <p:spPr>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r>
              <a:rPr lang="en-US" dirty="0"/>
              <a:t>Popular Directors and Actors</a:t>
            </a:r>
            <a:endParaRPr dirty="0"/>
          </a:p>
        </p:txBody>
      </p:sp>
      <p:graphicFrame>
        <p:nvGraphicFramePr>
          <p:cNvPr id="2" name="Table 1">
            <a:extLst>
              <a:ext uri="{FF2B5EF4-FFF2-40B4-BE49-F238E27FC236}">
                <a16:creationId xmlns:a16="http://schemas.microsoft.com/office/drawing/2014/main" id="{31FD26B1-73F8-2541-B9F3-B1B65FB8B788}"/>
              </a:ext>
            </a:extLst>
          </p:cNvPr>
          <p:cNvGraphicFramePr>
            <a:graphicFrameLocks noGrp="1"/>
          </p:cNvGraphicFramePr>
          <p:nvPr>
            <p:extLst>
              <p:ext uri="{D42A27DB-BD31-4B8C-83A1-F6EECF244321}">
                <p14:modId xmlns:p14="http://schemas.microsoft.com/office/powerpoint/2010/main" val="4120680588"/>
              </p:ext>
            </p:extLst>
          </p:nvPr>
        </p:nvGraphicFramePr>
        <p:xfrm>
          <a:off x="545592" y="2209800"/>
          <a:ext cx="11951208" cy="6858000"/>
        </p:xfrm>
        <a:graphic>
          <a:graphicData uri="http://schemas.openxmlformats.org/drawingml/2006/table">
            <a:tbl>
              <a:tblPr firstRow="1" bandRow="1">
                <a:tableStyleId>{5940675A-B579-460E-94D1-54222C63F5DA}</a:tableStyleId>
              </a:tblPr>
              <a:tblGrid>
                <a:gridCol w="5975604">
                  <a:extLst>
                    <a:ext uri="{9D8B030D-6E8A-4147-A177-3AD203B41FA5}">
                      <a16:colId xmlns:a16="http://schemas.microsoft.com/office/drawing/2014/main" val="4200040096"/>
                    </a:ext>
                  </a:extLst>
                </a:gridCol>
                <a:gridCol w="5975604">
                  <a:extLst>
                    <a:ext uri="{9D8B030D-6E8A-4147-A177-3AD203B41FA5}">
                      <a16:colId xmlns:a16="http://schemas.microsoft.com/office/drawing/2014/main" val="3422542723"/>
                    </a:ext>
                  </a:extLst>
                </a:gridCol>
              </a:tblGrid>
              <a:tr h="4572000">
                <a:tc>
                  <a:txBody>
                    <a:bodyPr/>
                    <a:lstStyle/>
                    <a:p>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0238999"/>
                  </a:ext>
                </a:extLst>
              </a:tr>
              <a:tr h="2239305">
                <a:tc>
                  <a:txBody>
                    <a:bodyPr/>
                    <a:lstStyle/>
                    <a:p>
                      <a:r>
                        <a:rPr lang="en-IN" sz="24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Palatino"/>
                        </a:rPr>
                        <a:t>Most Famous Directors names are James, David, John, Chris and many more as per chart above</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IN" sz="24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Palatino"/>
                        </a:rPr>
                        <a:t>Most Famous names of the actors are Michael, David, John, Jessica and many more as per chart above</a:t>
                      </a:r>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9564961"/>
                  </a:ext>
                </a:extLst>
              </a:tr>
            </a:tbl>
          </a:graphicData>
        </a:graphic>
      </p:graphicFrame>
      <p:pic>
        <p:nvPicPr>
          <p:cNvPr id="4" name="Picture 3">
            <a:extLst>
              <a:ext uri="{FF2B5EF4-FFF2-40B4-BE49-F238E27FC236}">
                <a16:creationId xmlns:a16="http://schemas.microsoft.com/office/drawing/2014/main" id="{F6A168E7-3BFA-B648-9C74-046CF6C8C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20" y="2209800"/>
            <a:ext cx="6197600" cy="4139586"/>
          </a:xfrm>
          <a:prstGeom prst="rect">
            <a:avLst/>
          </a:prstGeom>
        </p:spPr>
      </p:pic>
      <p:pic>
        <p:nvPicPr>
          <p:cNvPr id="6" name="Picture 5">
            <a:extLst>
              <a:ext uri="{FF2B5EF4-FFF2-40B4-BE49-F238E27FC236}">
                <a16:creationId xmlns:a16="http://schemas.microsoft.com/office/drawing/2014/main" id="{21C7DFF2-DAF2-8C42-82DB-996C4003F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232" y="3784293"/>
            <a:ext cx="6046408" cy="4038600"/>
          </a:xfrm>
          <a:prstGeom prst="rect">
            <a:avLst/>
          </a:prstGeom>
        </p:spPr>
      </p:pic>
    </p:spTree>
    <p:extLst>
      <p:ext uri="{BB962C8B-B14F-4D97-AF65-F5344CB8AC3E}">
        <p14:creationId xmlns:p14="http://schemas.microsoft.com/office/powerpoint/2010/main" val="353368432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FFCU Business Model"/>
          <p:cNvSpPr txBox="1">
            <a:spLocks noGrp="1"/>
          </p:cNvSpPr>
          <p:nvPr>
            <p:ph type="title"/>
          </p:nvPr>
        </p:nvSpPr>
        <p:spPr>
          <a:xfrm>
            <a:off x="508000" y="800100"/>
            <a:ext cx="11988800" cy="1219200"/>
          </a:xfrm>
          <a:prstGeom prst="rect">
            <a:avLst/>
          </a:prstGeom>
        </p:spPr>
        <p:txBody>
          <a:bodyPr>
            <a:normAutofit fontScale="90000"/>
          </a:bodyPr>
          <a:lstStyle>
            <a:lvl1pPr>
              <a:defRPr>
                <a:solidFill>
                  <a:schemeClr val="accent6">
                    <a:hueOff val="36663"/>
                    <a:satOff val="1899"/>
                    <a:lumOff val="-23748"/>
                  </a:schemeClr>
                </a:solidFill>
                <a:latin typeface="Arial"/>
                <a:ea typeface="Arial"/>
                <a:cs typeface="Arial"/>
                <a:sym typeface="Arial"/>
              </a:defRPr>
            </a:lvl1pPr>
          </a:lstStyle>
          <a:p>
            <a:r>
              <a:rPr lang="en-US" dirty="0"/>
              <a:t>Revenue vs Other parameters</a:t>
            </a:r>
            <a:endParaRPr dirty="0"/>
          </a:p>
        </p:txBody>
      </p:sp>
      <p:pic>
        <p:nvPicPr>
          <p:cNvPr id="7" name="Picture 6">
            <a:extLst>
              <a:ext uri="{FF2B5EF4-FFF2-40B4-BE49-F238E27FC236}">
                <a16:creationId xmlns:a16="http://schemas.microsoft.com/office/drawing/2014/main" id="{886BDC2E-485D-A344-95AB-B24208643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296" y="2286000"/>
            <a:ext cx="5943600" cy="4368800"/>
          </a:xfrm>
          <a:prstGeom prst="rect">
            <a:avLst/>
          </a:prstGeom>
        </p:spPr>
      </p:pic>
      <p:pic>
        <p:nvPicPr>
          <p:cNvPr id="9" name="Picture 8">
            <a:extLst>
              <a:ext uri="{FF2B5EF4-FFF2-40B4-BE49-F238E27FC236}">
                <a16:creationId xmlns:a16="http://schemas.microsoft.com/office/drawing/2014/main" id="{F00A128E-F970-5641-AE0A-F290F4010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464" y="5791200"/>
            <a:ext cx="5067300" cy="3962399"/>
          </a:xfrm>
          <a:prstGeom prst="rect">
            <a:avLst/>
          </a:prstGeom>
        </p:spPr>
      </p:pic>
      <p:pic>
        <p:nvPicPr>
          <p:cNvPr id="11" name="Picture 10">
            <a:extLst>
              <a:ext uri="{FF2B5EF4-FFF2-40B4-BE49-F238E27FC236}">
                <a16:creationId xmlns:a16="http://schemas.microsoft.com/office/drawing/2014/main" id="{95F94A8C-B9C7-B849-B902-8F35215BA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192" y="2019301"/>
            <a:ext cx="5084572" cy="3771900"/>
          </a:xfrm>
          <a:prstGeom prst="rect">
            <a:avLst/>
          </a:prstGeom>
        </p:spPr>
      </p:pic>
      <p:graphicFrame>
        <p:nvGraphicFramePr>
          <p:cNvPr id="12" name="Table 11">
            <a:extLst>
              <a:ext uri="{FF2B5EF4-FFF2-40B4-BE49-F238E27FC236}">
                <a16:creationId xmlns:a16="http://schemas.microsoft.com/office/drawing/2014/main" id="{2C73737F-2234-2D40-B2AA-B1ED787B98E5}"/>
              </a:ext>
            </a:extLst>
          </p:cNvPr>
          <p:cNvGraphicFramePr>
            <a:graphicFrameLocks noGrp="1"/>
          </p:cNvGraphicFramePr>
          <p:nvPr>
            <p:extLst>
              <p:ext uri="{D42A27DB-BD31-4B8C-83A1-F6EECF244321}">
                <p14:modId xmlns:p14="http://schemas.microsoft.com/office/powerpoint/2010/main" val="818989246"/>
              </p:ext>
            </p:extLst>
          </p:nvPr>
        </p:nvGraphicFramePr>
        <p:xfrm>
          <a:off x="635001" y="7086600"/>
          <a:ext cx="6629400" cy="2529840"/>
        </p:xfrm>
        <a:graphic>
          <a:graphicData uri="http://schemas.openxmlformats.org/drawingml/2006/table">
            <a:tbl>
              <a:tblPr firstRow="1" bandRow="1">
                <a:tableStyleId>{5940675A-B579-460E-94D1-54222C63F5DA}</a:tableStyleId>
              </a:tblPr>
              <a:tblGrid>
                <a:gridCol w="6629400">
                  <a:extLst>
                    <a:ext uri="{9D8B030D-6E8A-4147-A177-3AD203B41FA5}">
                      <a16:colId xmlns:a16="http://schemas.microsoft.com/office/drawing/2014/main" val="1682401116"/>
                    </a:ext>
                  </a:extLst>
                </a:gridCol>
              </a:tblGrid>
              <a:tr h="2362200">
                <a:tc>
                  <a:txBody>
                    <a:bodyPr/>
                    <a:lstStyle/>
                    <a:p>
                      <a:pPr algn="l"/>
                      <a:r>
                        <a:rPr lang="en-IN" sz="20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Palatino"/>
                        </a:rPr>
                        <a:t>As per above chart, more ratings are clustered around 5-8 and revenue correlatively varied from 250-650 millions. More ratings lead to more Revenue trend can be seen in mentioned period</a:t>
                      </a:r>
                      <a:endParaRPr lang="en-IN" sz="2000" dirty="0">
                        <a:latin typeface="Arial" panose="020B0604020202020204" pitchFamily="34" charset="0"/>
                        <a:cs typeface="Arial" panose="020B0604020202020204" pitchFamily="34" charset="0"/>
                      </a:endParaRPr>
                    </a:p>
                    <a:p>
                      <a:pPr algn="l"/>
                      <a:r>
                        <a:rPr lang="en-IN" sz="20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Palatino"/>
                        </a:rPr>
                        <a:t>As Votes will increase, there is might chance of increasing Revenue which is current trend says so.</a:t>
                      </a:r>
                    </a:p>
                    <a:p>
                      <a:pPr algn="l"/>
                      <a:r>
                        <a:rPr lang="en-IN" sz="2000" b="0" i="0" u="none" strike="noStrike" cap="none" spc="0" baseline="0" dirty="0" err="1">
                          <a:ln>
                            <a:noFill/>
                          </a:ln>
                          <a:solidFill>
                            <a:schemeClr val="tx1"/>
                          </a:solidFill>
                          <a:effectLst/>
                          <a:uFillTx/>
                          <a:latin typeface="Arial" panose="020B0604020202020204" pitchFamily="34" charset="0"/>
                          <a:ea typeface="+mn-ea"/>
                          <a:cs typeface="Arial" panose="020B0604020202020204" pitchFamily="34" charset="0"/>
                          <a:sym typeface="Palatino"/>
                        </a:rPr>
                        <a:t>Metascore</a:t>
                      </a:r>
                      <a:r>
                        <a:rPr lang="en-IN" sz="20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Palatino"/>
                        </a:rPr>
                        <a:t> between 60-80 has maximum revenue scale apart from few outliers.</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0298298"/>
                  </a:ext>
                </a:extLst>
              </a:tr>
            </a:tbl>
          </a:graphicData>
        </a:graphic>
      </p:graphicFrame>
    </p:spTree>
    <p:extLst>
      <p:ext uri="{BB962C8B-B14F-4D97-AF65-F5344CB8AC3E}">
        <p14:creationId xmlns:p14="http://schemas.microsoft.com/office/powerpoint/2010/main" val="31303986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3600-D33F-E24D-BEC3-0D681B10C07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a:t>
            </a:r>
          </a:p>
        </p:txBody>
      </p:sp>
      <p:sp>
        <p:nvSpPr>
          <p:cNvPr id="3" name="Text Placeholder 2">
            <a:extLst>
              <a:ext uri="{FF2B5EF4-FFF2-40B4-BE49-F238E27FC236}">
                <a16:creationId xmlns:a16="http://schemas.microsoft.com/office/drawing/2014/main" id="{BC898E27-8FEE-7641-86D2-7B91B307B718}"/>
              </a:ext>
            </a:extLst>
          </p:cNvPr>
          <p:cNvSpPr>
            <a:spLocks noGrp="1"/>
          </p:cNvSpPr>
          <p:nvPr>
            <p:ph type="body"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Over the years lot of movies were made and relatively Genres are also increased. Peak was between 2014 and 2016. Over the years, lot of Drama movies were released with total of more than 500 which is half of total comparison in sheet values. Hence if you want to opt for producing movie in future there are many references for you to check.</a:t>
            </a:r>
          </a:p>
          <a:p>
            <a:r>
              <a:rPr lang="en-IN" dirty="0">
                <a:latin typeface="Arial" panose="020B0604020202020204" pitchFamily="34" charset="0"/>
                <a:cs typeface="Arial" panose="020B0604020202020204" pitchFamily="34" charset="0"/>
              </a:rPr>
              <a:t>Though people vote more for Selective genres such as Sci-fi, Action, Adventure movies, but comparatively Animation Genre movies are earning more revenue. Hence CG is Future.</a:t>
            </a:r>
          </a:p>
          <a:p>
            <a:r>
              <a:rPr lang="en-IN" dirty="0">
                <a:latin typeface="Arial" panose="020B0604020202020204" pitchFamily="34" charset="0"/>
                <a:cs typeface="Arial" panose="020B0604020202020204" pitchFamily="34" charset="0"/>
              </a:rPr>
              <a:t>Over the years it is observed that Ratings and </a:t>
            </a:r>
            <a:r>
              <a:rPr lang="en-IN" dirty="0" err="1">
                <a:latin typeface="Arial" panose="020B0604020202020204" pitchFamily="34" charset="0"/>
                <a:cs typeface="Arial" panose="020B0604020202020204" pitchFamily="34" charset="0"/>
              </a:rPr>
              <a:t>Metascore</a:t>
            </a:r>
            <a:r>
              <a:rPr lang="en-IN" dirty="0">
                <a:latin typeface="Arial" panose="020B0604020202020204" pitchFamily="34" charset="0"/>
                <a:cs typeface="Arial" panose="020B0604020202020204" pitchFamily="34" charset="0"/>
              </a:rPr>
              <a:t> trend is decreasing. Hence people are giving rating less or voting less for getting proper result ? So Start voting for movies you watch</a:t>
            </a:r>
          </a:p>
          <a:p>
            <a:r>
              <a:rPr lang="en-IN" dirty="0">
                <a:latin typeface="Arial" panose="020B0604020202020204" pitchFamily="34" charset="0"/>
                <a:cs typeface="Arial" panose="020B0604020202020204" pitchFamily="34" charset="0"/>
              </a:rPr>
              <a:t>It is relative to say that if ratings and </a:t>
            </a:r>
            <a:r>
              <a:rPr lang="en-IN" dirty="0" err="1">
                <a:latin typeface="Arial" panose="020B0604020202020204" pitchFamily="34" charset="0"/>
                <a:cs typeface="Arial" panose="020B0604020202020204" pitchFamily="34" charset="0"/>
              </a:rPr>
              <a:t>metascore</a:t>
            </a:r>
            <a:r>
              <a:rPr lang="en-IN" dirty="0">
                <a:latin typeface="Arial" panose="020B0604020202020204" pitchFamily="34" charset="0"/>
                <a:cs typeface="Arial" panose="020B0604020202020204" pitchFamily="34" charset="0"/>
              </a:rPr>
              <a:t> are more then movie revenue is increasing. More the movies are for People, more the movies.</a:t>
            </a:r>
          </a:p>
        </p:txBody>
      </p:sp>
    </p:spTree>
    <p:extLst>
      <p:ext uri="{BB962C8B-B14F-4D97-AF65-F5344CB8AC3E}">
        <p14:creationId xmlns:p14="http://schemas.microsoft.com/office/powerpoint/2010/main" val="360624991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FFCU Business Model"/>
          <p:cNvSpPr txBox="1">
            <a:spLocks noGrp="1"/>
          </p:cNvSpPr>
          <p:nvPr>
            <p:ph type="title"/>
          </p:nvPr>
        </p:nvSpPr>
        <p:spPr>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US" sz="6000" dirty="0"/>
              <a:t>Why we are talking about Movies ?</a:t>
            </a:r>
            <a:endParaRPr sz="6000" dirty="0"/>
          </a:p>
        </p:txBody>
      </p:sp>
      <p:sp>
        <p:nvSpPr>
          <p:cNvPr id="137" name="Since 1954, San Francisco Federal Credit Union has been a member-owned financial institution. As a not-for-profit, we’re able to offer higher dividends on deposit accounts, lower interest rates on loans, and fewer fees than the big banks."/>
          <p:cNvSpPr txBox="1">
            <a:spLocks noGrp="1"/>
          </p:cNvSpPr>
          <p:nvPr>
            <p:ph type="body" idx="1"/>
          </p:nvPr>
        </p:nvSpPr>
        <p:spPr>
          <a:xfrm>
            <a:off x="508000" y="2178050"/>
            <a:ext cx="11988800" cy="6096000"/>
          </a:xfrm>
          <a:prstGeom prst="rect">
            <a:avLst/>
          </a:prstGeom>
        </p:spPr>
        <p:txBody>
          <a:bodyPr>
            <a:normAutofit/>
          </a:bodyPr>
          <a:lstStyle>
            <a:lvl1pPr>
              <a:defRPr>
                <a:latin typeface="Arial"/>
                <a:ea typeface="Arial"/>
                <a:cs typeface="Arial"/>
                <a:sym typeface="Arial"/>
              </a:defRPr>
            </a:lvl1pPr>
          </a:lstStyle>
          <a:p>
            <a:pPr>
              <a:buFont typeface="Wingdings" pitchFamily="2" charset="2"/>
              <a:buChar char="q"/>
            </a:pPr>
            <a:r>
              <a:rPr lang="en-US" dirty="0"/>
              <a:t>Why we watch movies ?</a:t>
            </a:r>
          </a:p>
          <a:p>
            <a:pPr>
              <a:buFont typeface="Wingdings" pitchFamily="2" charset="2"/>
              <a:buChar char="q"/>
            </a:pPr>
            <a:r>
              <a:rPr lang="en-US" sz="3400" dirty="0"/>
              <a:t>One of the answer is Feast of Vision which is Entertainment</a:t>
            </a:r>
          </a:p>
          <a:p>
            <a:pPr>
              <a:buFont typeface="Wingdings" pitchFamily="2" charset="2"/>
              <a:buChar char="q"/>
            </a:pPr>
            <a:r>
              <a:rPr lang="en-US" sz="3400" dirty="0"/>
              <a:t>As Entertainment is part of people’s lives, lets talk about movies because of which we always stay tuned to screens</a:t>
            </a:r>
          </a:p>
          <a:p>
            <a:pPr>
              <a:buFont typeface="Wingdings" pitchFamily="2" charset="2"/>
              <a:buChar char="q"/>
            </a:pPr>
            <a:r>
              <a:rPr lang="en-US" sz="3400" dirty="0"/>
              <a:t>Few of more reasons to watch movies is live in that fantasy world and releasing of emotions.</a:t>
            </a:r>
          </a:p>
          <a:p>
            <a:pPr>
              <a:buFont typeface="Wingdings" pitchFamily="2" charset="2"/>
              <a:buChar char="q"/>
            </a:pPr>
            <a:r>
              <a:rPr lang="en-US" sz="3400" dirty="0"/>
              <a:t>Learning, as through Visuals it is more effective</a:t>
            </a:r>
          </a:p>
          <a:p>
            <a:pPr marL="0" indent="0">
              <a:buNone/>
            </a:pPr>
            <a:r>
              <a:rPr lang="en-US" sz="2400" b="1" i="1" dirty="0"/>
              <a:t>One of the reasons to choose this Dataset is that I work in Entertainment-Gaming industry, so field is relevant for me.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FFCU Business Model"/>
          <p:cNvSpPr txBox="1">
            <a:spLocks noGrp="1"/>
          </p:cNvSpPr>
          <p:nvPr>
            <p:ph type="title"/>
          </p:nvPr>
        </p:nvSpPr>
        <p:spPr>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r>
              <a:rPr lang="en-US" dirty="0"/>
              <a:t>About Data</a:t>
            </a:r>
            <a:endParaRPr dirty="0"/>
          </a:p>
        </p:txBody>
      </p:sp>
      <p:sp>
        <p:nvSpPr>
          <p:cNvPr id="140" name="Serves San Francisco and San Mateo Counties…"/>
          <p:cNvSpPr txBox="1">
            <a:spLocks noGrp="1"/>
          </p:cNvSpPr>
          <p:nvPr>
            <p:ph type="body" idx="1"/>
          </p:nvPr>
        </p:nvSpPr>
        <p:spPr>
          <a:xfrm>
            <a:off x="508000" y="2324100"/>
            <a:ext cx="11988800" cy="6096000"/>
          </a:xfrm>
          <a:prstGeom prst="rect">
            <a:avLst/>
          </a:prstGeom>
        </p:spPr>
        <p:txBody>
          <a:bodyPr/>
          <a:lstStyle/>
          <a:p>
            <a:pPr>
              <a:defRPr>
                <a:latin typeface="Arial"/>
                <a:ea typeface="Arial"/>
                <a:cs typeface="Arial"/>
                <a:sym typeface="Arial"/>
              </a:defRPr>
            </a:pPr>
            <a:r>
              <a:rPr lang="en-US" dirty="0"/>
              <a:t>Data talks about 1000 rows of movies list and 12 columns.</a:t>
            </a:r>
          </a:p>
          <a:p>
            <a:pPr>
              <a:defRPr>
                <a:latin typeface="Arial"/>
                <a:ea typeface="Arial"/>
                <a:cs typeface="Arial"/>
                <a:sym typeface="Arial"/>
              </a:defRPr>
            </a:pPr>
            <a:r>
              <a:rPr lang="en-US" dirty="0"/>
              <a:t>Data is spread across different 20 unique genres, and over a decade(2006-2016).</a:t>
            </a:r>
          </a:p>
          <a:p>
            <a:pPr>
              <a:defRPr>
                <a:latin typeface="Arial"/>
                <a:ea typeface="Arial"/>
                <a:cs typeface="Arial"/>
                <a:sym typeface="Arial"/>
              </a:defRPr>
            </a:pPr>
            <a:r>
              <a:rPr lang="en-US" dirty="0"/>
              <a:t>Total 6 types of Numerical variables, and 5 categorical.</a:t>
            </a:r>
          </a:p>
          <a:p>
            <a:pPr>
              <a:defRPr>
                <a:latin typeface="Arial"/>
                <a:ea typeface="Arial"/>
                <a:cs typeface="Arial"/>
                <a:sym typeface="Arial"/>
              </a:defRPr>
            </a:pPr>
            <a:r>
              <a:rPr lang="en-US" dirty="0"/>
              <a:t>Few missing values are present in </a:t>
            </a:r>
            <a:r>
              <a:rPr lang="en-US" dirty="0" err="1"/>
              <a:t>Metascore</a:t>
            </a:r>
            <a:r>
              <a:rPr lang="en-US" dirty="0"/>
              <a:t>, and Revenue fields.</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venue Streams"/>
          <p:cNvSpPr txBox="1">
            <a:spLocks noGrp="1"/>
          </p:cNvSpPr>
          <p:nvPr>
            <p:ph type="title"/>
          </p:nvPr>
        </p:nvSpPr>
        <p:spPr>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r>
              <a:rPr lang="en-US" dirty="0"/>
              <a:t>Research Questions</a:t>
            </a:r>
            <a:endParaRPr dirty="0"/>
          </a:p>
        </p:txBody>
      </p:sp>
      <p:sp>
        <p:nvSpPr>
          <p:cNvPr id="143" name="Mortgages and Home Equity Loans…"/>
          <p:cNvSpPr txBox="1">
            <a:spLocks noGrp="1"/>
          </p:cNvSpPr>
          <p:nvPr>
            <p:ph type="body" idx="1"/>
          </p:nvPr>
        </p:nvSpPr>
        <p:spPr>
          <a:xfrm>
            <a:off x="508000" y="2324100"/>
            <a:ext cx="11988800" cy="6362700"/>
          </a:xfrm>
          <a:prstGeom prst="rect">
            <a:avLst/>
          </a:prstGeom>
        </p:spPr>
        <p:txBody>
          <a:bodyPr>
            <a:normAutofit fontScale="62500" lnSpcReduction="20000"/>
          </a:bodyPr>
          <a:lstStyle/>
          <a:p>
            <a:pPr>
              <a:defRPr>
                <a:latin typeface="Arial"/>
                <a:ea typeface="Arial"/>
                <a:cs typeface="Arial"/>
                <a:sym typeface="Arial"/>
              </a:defRPr>
            </a:pPr>
            <a:r>
              <a:rPr lang="en-US" b="1" dirty="0">
                <a:latin typeface="Arial" panose="020B0604020202020204" pitchFamily="34" charset="0"/>
                <a:cs typeface="Arial" panose="020B0604020202020204" pitchFamily="34" charset="0"/>
              </a:rPr>
              <a:t>Movie Genres related: </a:t>
            </a:r>
          </a:p>
          <a:p>
            <a:pPr marL="742950" indent="-742950">
              <a:buFont typeface="+mj-lt"/>
              <a:buAutoNum type="arabicPeriod"/>
              <a:defRPr>
                <a:latin typeface="Arial"/>
                <a:ea typeface="Arial"/>
                <a:cs typeface="Arial"/>
                <a:sym typeface="Arial"/>
              </a:defRPr>
            </a:pPr>
            <a:r>
              <a:rPr lang="en-US" dirty="0">
                <a:latin typeface="Arial" panose="020B0604020202020204" pitchFamily="34" charset="0"/>
                <a:cs typeface="Arial" panose="020B0604020202020204" pitchFamily="34" charset="0"/>
              </a:rPr>
              <a:t>Which genres are the most common (number of movies made)?</a:t>
            </a:r>
          </a:p>
          <a:p>
            <a:pPr marL="742950" indent="-742950">
              <a:buFont typeface="+mj-lt"/>
              <a:buAutoNum type="arabicPeriod"/>
              <a:defRPr>
                <a:latin typeface="Arial"/>
                <a:ea typeface="Arial"/>
                <a:cs typeface="Arial"/>
                <a:sym typeface="Arial"/>
              </a:defRPr>
            </a:pPr>
            <a:r>
              <a:rPr lang="en-US" dirty="0">
                <a:latin typeface="Arial" panose="020B0604020202020204" pitchFamily="34" charset="0"/>
                <a:cs typeface="Arial" panose="020B0604020202020204" pitchFamily="34" charset="0"/>
              </a:rPr>
              <a:t>Which genres have high avg. Revenue? avg. Vote ? avg. Rating &amp; </a:t>
            </a:r>
            <a:r>
              <a:rPr lang="en-US" dirty="0" err="1">
                <a:latin typeface="Arial" panose="020B0604020202020204" pitchFamily="34" charset="0"/>
                <a:cs typeface="Arial" panose="020B0604020202020204" pitchFamily="34" charset="0"/>
              </a:rPr>
              <a:t>Metascore</a:t>
            </a:r>
            <a:r>
              <a:rPr lang="en-US" dirty="0">
                <a:latin typeface="Arial" panose="020B0604020202020204" pitchFamily="34" charset="0"/>
                <a:cs typeface="Arial" panose="020B0604020202020204" pitchFamily="34" charset="0"/>
              </a:rPr>
              <a:t> ?</a:t>
            </a:r>
          </a:p>
          <a:p>
            <a:pPr marL="742950" indent="-742950">
              <a:buFont typeface="+mj-lt"/>
              <a:buAutoNum type="arabicPeriod"/>
              <a:defRPr>
                <a:latin typeface="Arial"/>
                <a:ea typeface="Arial"/>
                <a:cs typeface="Arial"/>
                <a:sym typeface="Arial"/>
              </a:defRPr>
            </a:pPr>
            <a:r>
              <a:rPr lang="en-US" dirty="0">
                <a:latin typeface="Arial" panose="020B0604020202020204" pitchFamily="34" charset="0"/>
                <a:cs typeface="Arial" panose="020B0604020202020204" pitchFamily="34" charset="0"/>
              </a:rPr>
              <a:t>Which genres have high number of movies released?</a:t>
            </a:r>
          </a:p>
          <a:p>
            <a:pPr marL="742950" indent="-742950">
              <a:buFont typeface="+mj-lt"/>
              <a:buAutoNum type="arabicPeriod"/>
              <a:defRPr>
                <a:latin typeface="Arial"/>
                <a:ea typeface="Arial"/>
                <a:cs typeface="Arial"/>
                <a:sym typeface="Arial"/>
              </a:defRPr>
            </a:pPr>
            <a:r>
              <a:rPr lang="en-US" dirty="0">
                <a:latin typeface="Arial" panose="020B0604020202020204" pitchFamily="34" charset="0"/>
                <a:cs typeface="Arial" panose="020B0604020202020204" pitchFamily="34" charset="0"/>
              </a:rPr>
              <a:t>Analysis of development of means of variables per genre over the years</a:t>
            </a:r>
          </a:p>
          <a:p>
            <a:pPr>
              <a:defRPr>
                <a:latin typeface="Arial"/>
                <a:ea typeface="Arial"/>
                <a:cs typeface="Arial"/>
                <a:sym typeface="Arial"/>
              </a:defRPr>
            </a:pPr>
            <a:r>
              <a:rPr lang="en-US" dirty="0">
                <a:latin typeface="Arial" panose="020B0604020202020204" pitchFamily="34" charset="0"/>
                <a:cs typeface="Arial" panose="020B0604020202020204" pitchFamily="34" charset="0"/>
              </a:rPr>
              <a:t>How many movies are released per year ?</a:t>
            </a:r>
          </a:p>
          <a:p>
            <a:pPr>
              <a:defRPr>
                <a:latin typeface="Arial"/>
                <a:ea typeface="Arial"/>
                <a:cs typeface="Arial"/>
                <a:sym typeface="Arial"/>
              </a:defRPr>
            </a:pPr>
            <a:r>
              <a:rPr lang="en-US" dirty="0">
                <a:latin typeface="Arial" panose="020B0604020202020204" pitchFamily="34" charset="0"/>
                <a:cs typeface="Arial" panose="020B0604020202020204" pitchFamily="34" charset="0"/>
              </a:rPr>
              <a:t>The distribution of revenue in different Rating levels in years.</a:t>
            </a:r>
          </a:p>
          <a:p>
            <a:r>
              <a:rPr lang="en-IN" dirty="0">
                <a:latin typeface="Arial" panose="020B0604020202020204" pitchFamily="34" charset="0"/>
                <a:cs typeface="Arial" panose="020B0604020202020204" pitchFamily="34" charset="0"/>
              </a:rPr>
              <a:t>The best movies according to vote avg. return high revenue ?</a:t>
            </a:r>
          </a:p>
          <a:p>
            <a:r>
              <a:rPr lang="en-IN" dirty="0">
                <a:latin typeface="Arial" panose="020B0604020202020204" pitchFamily="34" charset="0"/>
                <a:cs typeface="Arial" panose="020B0604020202020204" pitchFamily="34" charset="0"/>
              </a:rPr>
              <a:t>The best movies according to Ratings return high revenue ?</a:t>
            </a:r>
          </a:p>
          <a:p>
            <a:r>
              <a:rPr lang="en-IN" dirty="0">
                <a:latin typeface="Arial" panose="020B0604020202020204" pitchFamily="34" charset="0"/>
                <a:cs typeface="Arial" panose="020B0604020202020204" pitchFamily="34" charset="0"/>
              </a:rPr>
              <a:t>High </a:t>
            </a:r>
            <a:r>
              <a:rPr lang="en-IN" dirty="0" err="1">
                <a:latin typeface="Arial" panose="020B0604020202020204" pitchFamily="34" charset="0"/>
                <a:cs typeface="Arial" panose="020B0604020202020204" pitchFamily="34" charset="0"/>
              </a:rPr>
              <a:t>metascore</a:t>
            </a:r>
            <a:r>
              <a:rPr lang="en-IN" dirty="0">
                <a:latin typeface="Arial" panose="020B0604020202020204" pitchFamily="34" charset="0"/>
                <a:cs typeface="Arial" panose="020B0604020202020204" pitchFamily="34" charset="0"/>
              </a:rPr>
              <a:t> movies have a high vote avg. ?</a:t>
            </a:r>
          </a:p>
          <a:p>
            <a:r>
              <a:rPr lang="en-IN" dirty="0">
                <a:latin typeface="Arial" panose="020B0604020202020204" pitchFamily="34" charset="0"/>
                <a:cs typeface="Arial" panose="020B0604020202020204" pitchFamily="34" charset="0"/>
              </a:rPr>
              <a:t>High budget movies have a high ratings.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Unique Value Proposition"/>
          <p:cNvSpPr txBox="1">
            <a:spLocks noGrp="1"/>
          </p:cNvSpPr>
          <p:nvPr>
            <p:ph type="title"/>
          </p:nvPr>
        </p:nvSpPr>
        <p:spPr>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r>
              <a:rPr lang="en-US" dirty="0"/>
              <a:t>What I did ?</a:t>
            </a:r>
            <a:endParaRPr dirty="0"/>
          </a:p>
        </p:txBody>
      </p:sp>
      <p:sp>
        <p:nvSpPr>
          <p:cNvPr id="146" name="On average, Millennials and Gen. X are not able to afford buying homes in the Bay Area, but need to buy cars to get around.…"/>
          <p:cNvSpPr txBox="1">
            <a:spLocks noGrp="1"/>
          </p:cNvSpPr>
          <p:nvPr>
            <p:ph type="body" idx="1"/>
          </p:nvPr>
        </p:nvSpPr>
        <p:spPr>
          <a:xfrm>
            <a:off x="508000" y="2178050"/>
            <a:ext cx="11988800" cy="6096000"/>
          </a:xfrm>
          <a:prstGeom prst="rect">
            <a:avLst/>
          </a:prstGeom>
        </p:spPr>
        <p:txBody>
          <a:bodyPr>
            <a:normAutofit/>
          </a:bodyPr>
          <a:lstStyle/>
          <a:p>
            <a:pPr marL="385318" indent="-385318" defTabSz="479044">
              <a:spcBef>
                <a:spcPts val="1900"/>
              </a:spcBef>
              <a:defRPr sz="2952"/>
            </a:pPr>
            <a:r>
              <a:rPr lang="en-US" sz="3000" b="1" dirty="0">
                <a:latin typeface="Arial" panose="020B0604020202020204" pitchFamily="34" charset="0"/>
                <a:cs typeface="Arial" panose="020B0604020202020204" pitchFamily="34" charset="0"/>
              </a:rPr>
              <a:t>Data Wrangling &amp; Cleaning:</a:t>
            </a:r>
          </a:p>
          <a:p>
            <a:pPr marL="385318" indent="-385318" defTabSz="479044">
              <a:spcBef>
                <a:spcPts val="1900"/>
              </a:spcBef>
              <a:defRPr sz="2952"/>
            </a:pPr>
            <a:r>
              <a:rPr lang="en-US" sz="3000" dirty="0">
                <a:latin typeface="Arial" panose="020B0604020202020204" pitchFamily="34" charset="0"/>
                <a:cs typeface="Arial" panose="020B0604020202020204" pitchFamily="34" charset="0"/>
              </a:rPr>
              <a:t>Formatted the data in required framework using Pandas.</a:t>
            </a:r>
          </a:p>
          <a:p>
            <a:pPr marL="385318" indent="-385318" defTabSz="479044">
              <a:spcBef>
                <a:spcPts val="1900"/>
              </a:spcBef>
              <a:defRPr sz="2952"/>
            </a:pPr>
            <a:r>
              <a:rPr lang="en-US" sz="3000" dirty="0">
                <a:latin typeface="Arial" panose="020B0604020202020204" pitchFamily="34" charset="0"/>
                <a:cs typeface="Arial" panose="020B0604020202020204" pitchFamily="34" charset="0"/>
              </a:rPr>
              <a:t>Identified the Null values and replaced them with mean.</a:t>
            </a:r>
          </a:p>
          <a:p>
            <a:pPr marL="385318" indent="-385318" defTabSz="479044">
              <a:spcBef>
                <a:spcPts val="1900"/>
              </a:spcBef>
              <a:defRPr sz="2952"/>
            </a:pPr>
            <a:r>
              <a:rPr lang="en-US" sz="3000" dirty="0">
                <a:latin typeface="Arial" panose="020B0604020202020204" pitchFamily="34" charset="0"/>
                <a:cs typeface="Arial" panose="020B0604020202020204" pitchFamily="34" charset="0"/>
              </a:rPr>
              <a:t>One movie has multiple genres, Actors associated so split them for individual assessment</a:t>
            </a:r>
          </a:p>
          <a:p>
            <a:pPr marL="0" indent="0" defTabSz="479044">
              <a:spcBef>
                <a:spcPts val="1900"/>
              </a:spcBef>
              <a:buNone/>
              <a:defRPr sz="2952"/>
            </a:pPr>
            <a:endParaRPr lang="en-US" sz="3000" dirty="0">
              <a:latin typeface="Arial" panose="020B0604020202020204" pitchFamily="34" charset="0"/>
              <a:cs typeface="Arial" panose="020B0604020202020204" pitchFamily="34" charset="0"/>
            </a:endParaRPr>
          </a:p>
          <a:p>
            <a:pPr marL="385318" indent="-385318" defTabSz="479044">
              <a:spcBef>
                <a:spcPts val="1900"/>
              </a:spcBef>
              <a:defRPr sz="2952"/>
            </a:pPr>
            <a:r>
              <a:rPr lang="en-US" sz="3000" b="1" dirty="0">
                <a:latin typeface="Arial" panose="020B0604020202020204" pitchFamily="34" charset="0"/>
                <a:cs typeface="Arial" panose="020B0604020202020204" pitchFamily="34" charset="0"/>
              </a:rPr>
              <a:t>Plots and Charts:</a:t>
            </a:r>
          </a:p>
          <a:p>
            <a:pPr marL="385318" indent="-385318" defTabSz="479044">
              <a:spcBef>
                <a:spcPts val="1900"/>
              </a:spcBef>
              <a:defRPr sz="2952"/>
            </a:pPr>
            <a:r>
              <a:rPr lang="en-US" sz="3000" dirty="0">
                <a:latin typeface="Arial" panose="020B0604020202020204" pitchFamily="34" charset="0"/>
                <a:cs typeface="Arial" panose="020B0604020202020204" pitchFamily="34" charset="0"/>
              </a:rPr>
              <a:t>Plotted Histograms, Bar-charts, Heat map, </a:t>
            </a:r>
            <a:r>
              <a:rPr lang="en-US" sz="3000" dirty="0" err="1">
                <a:latin typeface="Arial" panose="020B0604020202020204" pitchFamily="34" charset="0"/>
                <a:cs typeface="Arial" panose="020B0604020202020204" pitchFamily="34" charset="0"/>
              </a:rPr>
              <a:t>WordCloud</a:t>
            </a:r>
            <a:r>
              <a:rPr lang="en-US" sz="3000" dirty="0">
                <a:latin typeface="Arial" panose="020B0604020202020204" pitchFamily="34" charset="0"/>
                <a:cs typeface="Arial" panose="020B0604020202020204" pitchFamily="34" charset="0"/>
              </a:rPr>
              <a:t> against useful variables to derive results across research questions.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508000" y="800100"/>
            <a:ext cx="11988800" cy="723900"/>
          </a:xfrm>
          <a:prstGeom prst="rect">
            <a:avLst/>
          </a:prstGeom>
        </p:spPr>
        <p:txBody>
          <a:bodyPr>
            <a:normAutofit fontScale="90000"/>
          </a:bodyPr>
          <a:lstStyle>
            <a:lvl1pPr>
              <a:defRPr>
                <a:solidFill>
                  <a:schemeClr val="accent6">
                    <a:hueOff val="36663"/>
                    <a:satOff val="1899"/>
                    <a:lumOff val="-23748"/>
                  </a:schemeClr>
                </a:solidFill>
                <a:latin typeface="Arial"/>
                <a:ea typeface="Arial"/>
                <a:cs typeface="Arial"/>
                <a:sym typeface="Arial"/>
              </a:defRPr>
            </a:lvl1pPr>
          </a:lstStyle>
          <a:p>
            <a:r>
              <a:rPr lang="en-US" dirty="0"/>
              <a:t>Movie Trends across Years</a:t>
            </a:r>
            <a:endParaRPr dirty="0"/>
          </a:p>
        </p:txBody>
      </p:sp>
      <p:pic>
        <p:nvPicPr>
          <p:cNvPr id="3" name="Picture 2">
            <a:extLst>
              <a:ext uri="{FF2B5EF4-FFF2-40B4-BE49-F238E27FC236}">
                <a16:creationId xmlns:a16="http://schemas.microsoft.com/office/drawing/2014/main" id="{DA0FA24E-3EA0-E749-AC02-F9ADED90B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6502400" cy="4262805"/>
          </a:xfrm>
          <a:prstGeom prst="rect">
            <a:avLst/>
          </a:prstGeom>
        </p:spPr>
      </p:pic>
      <p:pic>
        <p:nvPicPr>
          <p:cNvPr id="5" name="Picture 4">
            <a:extLst>
              <a:ext uri="{FF2B5EF4-FFF2-40B4-BE49-F238E27FC236}">
                <a16:creationId xmlns:a16="http://schemas.microsoft.com/office/drawing/2014/main" id="{3F1E8EAF-B5C2-674F-BB0A-D8B8C1BA7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100" y="1536489"/>
            <a:ext cx="6483350" cy="4250316"/>
          </a:xfrm>
          <a:prstGeom prst="rect">
            <a:avLst/>
          </a:prstGeom>
        </p:spPr>
      </p:pic>
      <p:pic>
        <p:nvPicPr>
          <p:cNvPr id="14" name="Picture 13">
            <a:extLst>
              <a:ext uri="{FF2B5EF4-FFF2-40B4-BE49-F238E27FC236}">
                <a16:creationId xmlns:a16="http://schemas.microsoft.com/office/drawing/2014/main" id="{D551E866-29D0-F342-854E-92D7995C9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100" y="5562600"/>
            <a:ext cx="6858000" cy="437225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r>
              <a:rPr lang="en-US" dirty="0"/>
              <a:t>Movies Across Genres</a:t>
            </a:r>
            <a:endParaRPr dirty="0"/>
          </a:p>
        </p:txBody>
      </p:sp>
      <p:graphicFrame>
        <p:nvGraphicFramePr>
          <p:cNvPr id="7" name="Table 6">
            <a:extLst>
              <a:ext uri="{FF2B5EF4-FFF2-40B4-BE49-F238E27FC236}">
                <a16:creationId xmlns:a16="http://schemas.microsoft.com/office/drawing/2014/main" id="{06D8A66E-5C72-2144-A54D-D6DCAA6800C2}"/>
              </a:ext>
            </a:extLst>
          </p:cNvPr>
          <p:cNvGraphicFramePr>
            <a:graphicFrameLocks noGrp="1"/>
          </p:cNvGraphicFramePr>
          <p:nvPr>
            <p:extLst>
              <p:ext uri="{D42A27DB-BD31-4B8C-83A1-F6EECF244321}">
                <p14:modId xmlns:p14="http://schemas.microsoft.com/office/powerpoint/2010/main" val="1120771315"/>
              </p:ext>
            </p:extLst>
          </p:nvPr>
        </p:nvGraphicFramePr>
        <p:xfrm>
          <a:off x="508000" y="2286000"/>
          <a:ext cx="11988800" cy="7086600"/>
        </p:xfrm>
        <a:graphic>
          <a:graphicData uri="http://schemas.openxmlformats.org/drawingml/2006/table">
            <a:tbl>
              <a:tblPr firstRow="1" bandRow="1">
                <a:tableStyleId>{5940675A-B579-460E-94D1-54222C63F5DA}</a:tableStyleId>
              </a:tblPr>
              <a:tblGrid>
                <a:gridCol w="5994400">
                  <a:extLst>
                    <a:ext uri="{9D8B030D-6E8A-4147-A177-3AD203B41FA5}">
                      <a16:colId xmlns:a16="http://schemas.microsoft.com/office/drawing/2014/main" val="1407924292"/>
                    </a:ext>
                  </a:extLst>
                </a:gridCol>
                <a:gridCol w="5994400">
                  <a:extLst>
                    <a:ext uri="{9D8B030D-6E8A-4147-A177-3AD203B41FA5}">
                      <a16:colId xmlns:a16="http://schemas.microsoft.com/office/drawing/2014/main" val="617929217"/>
                    </a:ext>
                  </a:extLst>
                </a:gridCol>
              </a:tblGrid>
              <a:tr h="5867400">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84365306"/>
                  </a:ext>
                </a:extLst>
              </a:tr>
              <a:tr h="1219200">
                <a:tc gridSpan="2">
                  <a:txBody>
                    <a:bodyPr/>
                    <a:lstStyle/>
                    <a:p>
                      <a:pPr algn="l"/>
                      <a:r>
                        <a:rPr lang="en-IN" sz="24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Palatino"/>
                        </a:rPr>
                        <a:t>From all above observations, we can conclude that most of with 513 Drama genre movies over the years are produced and it takes first place. Action with 12%(303) movies, Comedy with 11%(279) movies are at 2nd and 3rd place respectively.</a:t>
                      </a:r>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a16="http://schemas.microsoft.com/office/drawing/2014/main" val="2768265785"/>
                  </a:ext>
                </a:extLst>
              </a:tr>
            </a:tbl>
          </a:graphicData>
        </a:graphic>
      </p:graphicFrame>
      <p:pic>
        <p:nvPicPr>
          <p:cNvPr id="13" name="Picture 12">
            <a:extLst>
              <a:ext uri="{FF2B5EF4-FFF2-40B4-BE49-F238E27FC236}">
                <a16:creationId xmlns:a16="http://schemas.microsoft.com/office/drawing/2014/main" id="{4FAB6FF0-5FD2-4244-9D9B-A92A77C20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2438400"/>
            <a:ext cx="5938134" cy="5562600"/>
          </a:xfrm>
          <a:prstGeom prst="rect">
            <a:avLst/>
          </a:prstGeom>
        </p:spPr>
      </p:pic>
      <p:pic>
        <p:nvPicPr>
          <p:cNvPr id="11" name="Picture 10">
            <a:extLst>
              <a:ext uri="{FF2B5EF4-FFF2-40B4-BE49-F238E27FC236}">
                <a16:creationId xmlns:a16="http://schemas.microsoft.com/office/drawing/2014/main" id="{2F565AF5-C78E-DA41-AD31-B6FF22463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134" y="2806700"/>
            <a:ext cx="6106932" cy="4826000"/>
          </a:xfrm>
          <a:prstGeom prst="rect">
            <a:avLst/>
          </a:prstGeom>
        </p:spPr>
      </p:pic>
    </p:spTree>
    <p:extLst>
      <p:ext uri="{BB962C8B-B14F-4D97-AF65-F5344CB8AC3E}">
        <p14:creationId xmlns:p14="http://schemas.microsoft.com/office/powerpoint/2010/main" val="284937793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US" sz="5500" dirty="0"/>
              <a:t>Ratings and Runtime across Years</a:t>
            </a:r>
            <a:endParaRPr sz="5500" dirty="0"/>
          </a:p>
        </p:txBody>
      </p:sp>
      <p:graphicFrame>
        <p:nvGraphicFramePr>
          <p:cNvPr id="5" name="Table 4">
            <a:extLst>
              <a:ext uri="{FF2B5EF4-FFF2-40B4-BE49-F238E27FC236}">
                <a16:creationId xmlns:a16="http://schemas.microsoft.com/office/drawing/2014/main" id="{D191C5A3-1C72-CB4A-BB4C-B5FAEBE54F87}"/>
              </a:ext>
            </a:extLst>
          </p:cNvPr>
          <p:cNvGraphicFramePr>
            <a:graphicFrameLocks noGrp="1"/>
          </p:cNvGraphicFramePr>
          <p:nvPr>
            <p:extLst>
              <p:ext uri="{D42A27DB-BD31-4B8C-83A1-F6EECF244321}">
                <p14:modId xmlns:p14="http://schemas.microsoft.com/office/powerpoint/2010/main" val="3823836590"/>
              </p:ext>
            </p:extLst>
          </p:nvPr>
        </p:nvGraphicFramePr>
        <p:xfrm>
          <a:off x="508000" y="2286000"/>
          <a:ext cx="11988800" cy="7086600"/>
        </p:xfrm>
        <a:graphic>
          <a:graphicData uri="http://schemas.openxmlformats.org/drawingml/2006/table">
            <a:tbl>
              <a:tblPr firstRow="1" bandRow="1">
                <a:tableStyleId>{5940675A-B579-460E-94D1-54222C63F5DA}</a:tableStyleId>
              </a:tblPr>
              <a:tblGrid>
                <a:gridCol w="5994400">
                  <a:extLst>
                    <a:ext uri="{9D8B030D-6E8A-4147-A177-3AD203B41FA5}">
                      <a16:colId xmlns:a16="http://schemas.microsoft.com/office/drawing/2014/main" val="1407924292"/>
                    </a:ext>
                  </a:extLst>
                </a:gridCol>
                <a:gridCol w="5994400">
                  <a:extLst>
                    <a:ext uri="{9D8B030D-6E8A-4147-A177-3AD203B41FA5}">
                      <a16:colId xmlns:a16="http://schemas.microsoft.com/office/drawing/2014/main" val="617929217"/>
                    </a:ext>
                  </a:extLst>
                </a:gridCol>
              </a:tblGrid>
              <a:tr h="5867400">
                <a:tc>
                  <a:txBody>
                    <a:bodyPr/>
                    <a:lstStyle/>
                    <a:p>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84365306"/>
                  </a:ext>
                </a:extLst>
              </a:tr>
              <a:tr h="1219200">
                <a:tc gridSpan="2">
                  <a:txBody>
                    <a:bodyPr/>
                    <a:lstStyle/>
                    <a:p>
                      <a:pPr algn="l"/>
                      <a:r>
                        <a:rPr lang="en-IN" sz="24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Palatino"/>
                        </a:rPr>
                        <a:t>Median of the Ratings of movies across years is decreasing</a:t>
                      </a:r>
                    </a:p>
                    <a:p>
                      <a:pPr algn="l"/>
                      <a:r>
                        <a:rPr lang="en-IN" sz="24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Palatino"/>
                        </a:rPr>
                        <a:t>In 2016 there was one movie which is very less comparted to any other years. Peak of one of the movies is around 195 minutes(3.15 hrs)</a:t>
                      </a:r>
                      <a:endParaRPr lang="en-US" sz="24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a16="http://schemas.microsoft.com/office/drawing/2014/main" val="2768265785"/>
                  </a:ext>
                </a:extLst>
              </a:tr>
            </a:tbl>
          </a:graphicData>
        </a:graphic>
      </p:graphicFrame>
      <p:pic>
        <p:nvPicPr>
          <p:cNvPr id="3" name="Picture 2">
            <a:extLst>
              <a:ext uri="{FF2B5EF4-FFF2-40B4-BE49-F238E27FC236}">
                <a16:creationId xmlns:a16="http://schemas.microsoft.com/office/drawing/2014/main" id="{961A7EC7-6D9F-CC4F-8255-96913D299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16" y="2286000"/>
            <a:ext cx="5924884" cy="5829300"/>
          </a:xfrm>
          <a:prstGeom prst="rect">
            <a:avLst/>
          </a:prstGeom>
        </p:spPr>
      </p:pic>
      <p:pic>
        <p:nvPicPr>
          <p:cNvPr id="6" name="Picture 5">
            <a:extLst>
              <a:ext uri="{FF2B5EF4-FFF2-40B4-BE49-F238E27FC236}">
                <a16:creationId xmlns:a16="http://schemas.microsoft.com/office/drawing/2014/main" id="{A5A317A4-053C-8F40-9BC2-32F58AC38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295" y="3048000"/>
            <a:ext cx="6034505" cy="4495800"/>
          </a:xfrm>
          <a:prstGeom prst="rect">
            <a:avLst/>
          </a:prstGeom>
        </p:spPr>
      </p:pic>
    </p:spTree>
    <p:extLst>
      <p:ext uri="{BB962C8B-B14F-4D97-AF65-F5344CB8AC3E}">
        <p14:creationId xmlns:p14="http://schemas.microsoft.com/office/powerpoint/2010/main" val="284937793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prstGeom prst="rect">
            <a:avLst/>
          </a:prstGeom>
        </p:spPr>
        <p:txBody>
          <a:bodyPr>
            <a:noAutofit/>
          </a:bodyPr>
          <a:lstStyle>
            <a:lvl1pPr>
              <a:defRPr>
                <a:solidFill>
                  <a:schemeClr val="accent6">
                    <a:hueOff val="36663"/>
                    <a:satOff val="1899"/>
                    <a:lumOff val="-23748"/>
                  </a:schemeClr>
                </a:solidFill>
                <a:latin typeface="Arial"/>
                <a:ea typeface="Arial"/>
                <a:cs typeface="Arial"/>
                <a:sym typeface="Arial"/>
              </a:defRPr>
            </a:lvl1pPr>
          </a:lstStyle>
          <a:p>
            <a:r>
              <a:rPr lang="en-US" sz="5000" dirty="0"/>
              <a:t>Revenue Distribution over Movie Genres</a:t>
            </a:r>
            <a:endParaRPr sz="5000" dirty="0"/>
          </a:p>
        </p:txBody>
      </p:sp>
      <p:graphicFrame>
        <p:nvGraphicFramePr>
          <p:cNvPr id="2" name="Table 1">
            <a:extLst>
              <a:ext uri="{FF2B5EF4-FFF2-40B4-BE49-F238E27FC236}">
                <a16:creationId xmlns:a16="http://schemas.microsoft.com/office/drawing/2014/main" id="{8DC0AB46-81DE-8B42-83DA-CCDD33F6AFF7}"/>
              </a:ext>
            </a:extLst>
          </p:cNvPr>
          <p:cNvGraphicFramePr>
            <a:graphicFrameLocks noGrp="1"/>
          </p:cNvGraphicFramePr>
          <p:nvPr>
            <p:extLst>
              <p:ext uri="{D42A27DB-BD31-4B8C-83A1-F6EECF244321}">
                <p14:modId xmlns:p14="http://schemas.microsoft.com/office/powerpoint/2010/main" val="421090100"/>
              </p:ext>
            </p:extLst>
          </p:nvPr>
        </p:nvGraphicFramePr>
        <p:xfrm>
          <a:off x="508000" y="2209800"/>
          <a:ext cx="11988800" cy="7086600"/>
        </p:xfrm>
        <a:graphic>
          <a:graphicData uri="http://schemas.openxmlformats.org/drawingml/2006/table">
            <a:tbl>
              <a:tblPr firstRow="1" bandRow="1">
                <a:tableStyleId>{5940675A-B579-460E-94D1-54222C63F5DA}</a:tableStyleId>
              </a:tblPr>
              <a:tblGrid>
                <a:gridCol w="5994400">
                  <a:extLst>
                    <a:ext uri="{9D8B030D-6E8A-4147-A177-3AD203B41FA5}">
                      <a16:colId xmlns:a16="http://schemas.microsoft.com/office/drawing/2014/main" val="3028594713"/>
                    </a:ext>
                  </a:extLst>
                </a:gridCol>
                <a:gridCol w="5994400">
                  <a:extLst>
                    <a:ext uri="{9D8B030D-6E8A-4147-A177-3AD203B41FA5}">
                      <a16:colId xmlns:a16="http://schemas.microsoft.com/office/drawing/2014/main" val="3937287881"/>
                    </a:ext>
                  </a:extLst>
                </a:gridCol>
              </a:tblGrid>
              <a:tr h="3543300">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45336382"/>
                  </a:ext>
                </a:extLst>
              </a:tr>
              <a:tr h="3543300">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400" dirty="0">
                          <a:latin typeface="Arial" panose="020B0604020202020204" pitchFamily="34" charset="0"/>
                          <a:cs typeface="Arial" panose="020B0604020202020204" pitchFamily="34" charset="0"/>
                        </a:rPr>
                        <a:t>Heatmap distributions:</a:t>
                      </a:r>
                    </a:p>
                    <a:p>
                      <a:pPr marL="0" marR="0" indent="0" algn="l" defTabSz="58420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Genres across Revenue: Animation movies had a very profitable year in 2013, 2015 and Sports in 2009.</a:t>
                      </a:r>
                    </a:p>
                    <a:p>
                      <a:pPr marL="0" marR="0" indent="0" algn="l" defTabSz="58420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Genres across Votes: War and Western genre movies had most of votes in 2009 and 2012</a:t>
                      </a:r>
                    </a:p>
                    <a:p>
                      <a:pPr marL="0" marR="0" indent="0" algn="l" defTabSz="58420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Genres across Ratings: History genre movies are mostly rated for the year 2013.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4591432"/>
                  </a:ext>
                </a:extLst>
              </a:tr>
            </a:tbl>
          </a:graphicData>
        </a:graphic>
      </p:graphicFrame>
      <p:pic>
        <p:nvPicPr>
          <p:cNvPr id="4" name="Picture 3">
            <a:extLst>
              <a:ext uri="{FF2B5EF4-FFF2-40B4-BE49-F238E27FC236}">
                <a16:creationId xmlns:a16="http://schemas.microsoft.com/office/drawing/2014/main" id="{E43C34B7-0DB1-694E-A3D0-00CC1092E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0" y="2162731"/>
            <a:ext cx="6048374" cy="3730403"/>
          </a:xfrm>
          <a:prstGeom prst="rect">
            <a:avLst/>
          </a:prstGeom>
        </p:spPr>
      </p:pic>
      <p:pic>
        <p:nvPicPr>
          <p:cNvPr id="6" name="Picture 5">
            <a:extLst>
              <a:ext uri="{FF2B5EF4-FFF2-40B4-BE49-F238E27FC236}">
                <a16:creationId xmlns:a16="http://schemas.microsoft.com/office/drawing/2014/main" id="{9B7D3A11-93B7-4B4A-B5AA-143937A9F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375" y="2162731"/>
            <a:ext cx="5940425" cy="3628469"/>
          </a:xfrm>
          <a:prstGeom prst="rect">
            <a:avLst/>
          </a:prstGeom>
        </p:spPr>
      </p:pic>
      <p:pic>
        <p:nvPicPr>
          <p:cNvPr id="8" name="Picture 7">
            <a:extLst>
              <a:ext uri="{FF2B5EF4-FFF2-40B4-BE49-F238E27FC236}">
                <a16:creationId xmlns:a16="http://schemas.microsoft.com/office/drawing/2014/main" id="{52C95E6B-19B7-5545-BF20-E904B6C36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999" y="5791200"/>
            <a:ext cx="6048375" cy="3473775"/>
          </a:xfrm>
          <a:prstGeom prst="rect">
            <a:avLst/>
          </a:prstGeom>
        </p:spPr>
      </p:pic>
    </p:spTree>
    <p:extLst>
      <p:ext uri="{BB962C8B-B14F-4D97-AF65-F5344CB8AC3E}">
        <p14:creationId xmlns:p14="http://schemas.microsoft.com/office/powerpoint/2010/main" val="284937793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135</TotalTime>
  <Words>773</Words>
  <Application>Microsoft Macintosh PowerPoint</Application>
  <PresentationFormat>Custom</PresentationFormat>
  <Paragraphs>60</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Bodoni SvtyTwo ITC TT-Book</vt:lpstr>
      <vt:lpstr>Helvetica</vt:lpstr>
      <vt:lpstr>Helvetica Neue</vt:lpstr>
      <vt:lpstr>Palatino</vt:lpstr>
      <vt:lpstr>Wingdings</vt:lpstr>
      <vt:lpstr>Zapf Dingbats</vt:lpstr>
      <vt:lpstr>New_Template4</vt:lpstr>
      <vt:lpstr>PowerPoint Presentation</vt:lpstr>
      <vt:lpstr>Why we are talking about Movies ?</vt:lpstr>
      <vt:lpstr>About Data</vt:lpstr>
      <vt:lpstr>Research Questions</vt:lpstr>
      <vt:lpstr>What I did ?</vt:lpstr>
      <vt:lpstr>Movie Trends across Years</vt:lpstr>
      <vt:lpstr>Movies Across Genres</vt:lpstr>
      <vt:lpstr>Ratings and Runtime across Years</vt:lpstr>
      <vt:lpstr>Revenue Distribution over Movie Genres</vt:lpstr>
      <vt:lpstr>Popular Directors and Actors</vt:lpstr>
      <vt:lpstr>Revenue vs Other parameters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Prabuddha Wanjare</cp:lastModifiedBy>
  <cp:revision>22</cp:revision>
  <dcterms:modified xsi:type="dcterms:W3CDTF">2019-02-09T15:35:33Z</dcterms:modified>
</cp:coreProperties>
</file>